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Inter SemiBold"/>
      <p:regular r:id="rId7"/>
      <p:bold r:id="rId8"/>
      <p:italic r:id="rId9"/>
      <p:boldItalic r:id="rId10"/>
    </p:embeddedFont>
    <p:embeddedFont>
      <p:font typeface="Inter Tight Medium"/>
      <p:regular r:id="rId11"/>
      <p:bold r:id="rId12"/>
      <p:italic r:id="rId13"/>
      <p:boldItalic r:id="rId14"/>
    </p:embeddedFont>
    <p:embeddedFont>
      <p:font typeface="Inter Light"/>
      <p:regular r:id="rId15"/>
      <p:bold r:id="rId16"/>
      <p:italic r:id="rId17"/>
      <p:boldItalic r:id="rId18"/>
    </p:embeddedFont>
    <p:embeddedFont>
      <p:font typeface="Poppins"/>
      <p:regular r:id="rId19"/>
      <p:bold r:id="rId20"/>
      <p:italic r:id="rId21"/>
      <p:boldItalic r:id="rId22"/>
    </p:embeddedFont>
    <p:embeddedFont>
      <p:font typeface="Inter"/>
      <p:regular r:id="rId23"/>
      <p:bold r:id="rId24"/>
      <p:italic r:id="rId25"/>
      <p:boldItalic r:id="rId26"/>
    </p:embeddedFont>
    <p:embeddedFont>
      <p:font typeface="Inter Tight SemiBold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76B5DAE-9CCA-4752-90D4-4091B7E9C89B}">
  <a:tblStyle styleId="{576B5DAE-9CCA-4752-90D4-4091B7E9C8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Inter-bold.fntdata"/><Relationship Id="rId23" Type="http://schemas.openxmlformats.org/officeDocument/2006/relationships/font" Target="fonts/Inter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font" Target="fonts/InterSemiBold-italic.fntdata"/><Relationship Id="rId26" Type="http://schemas.openxmlformats.org/officeDocument/2006/relationships/font" Target="fonts/Inter-boldItalic.fntdata"/><Relationship Id="rId25" Type="http://schemas.openxmlformats.org/officeDocument/2006/relationships/font" Target="fonts/Inter-italic.fntdata"/><Relationship Id="rId28" Type="http://schemas.openxmlformats.org/officeDocument/2006/relationships/font" Target="fonts/InterTightSemiBold-bold.fntdata"/><Relationship Id="rId27" Type="http://schemas.openxmlformats.org/officeDocument/2006/relationships/font" Target="fonts/InterTight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TightSemiBold-italic.fntdata"/><Relationship Id="rId7" Type="http://schemas.openxmlformats.org/officeDocument/2006/relationships/font" Target="fonts/InterSemiBold-regular.fntdata"/><Relationship Id="rId8" Type="http://schemas.openxmlformats.org/officeDocument/2006/relationships/font" Target="fonts/InterSemiBold-bold.fntdata"/><Relationship Id="rId30" Type="http://schemas.openxmlformats.org/officeDocument/2006/relationships/font" Target="fonts/InterTightSemiBold-boldItalic.fntdata"/><Relationship Id="rId11" Type="http://schemas.openxmlformats.org/officeDocument/2006/relationships/font" Target="fonts/InterTightMedium-regular.fntdata"/><Relationship Id="rId10" Type="http://schemas.openxmlformats.org/officeDocument/2006/relationships/font" Target="fonts/InterSemiBold-boldItalic.fntdata"/><Relationship Id="rId13" Type="http://schemas.openxmlformats.org/officeDocument/2006/relationships/font" Target="fonts/InterTightMedium-italic.fntdata"/><Relationship Id="rId12" Type="http://schemas.openxmlformats.org/officeDocument/2006/relationships/font" Target="fonts/InterTightMedium-bold.fntdata"/><Relationship Id="rId15" Type="http://schemas.openxmlformats.org/officeDocument/2006/relationships/font" Target="fonts/InterLight-regular.fntdata"/><Relationship Id="rId14" Type="http://schemas.openxmlformats.org/officeDocument/2006/relationships/font" Target="fonts/InterTightMedium-boldItalic.fntdata"/><Relationship Id="rId17" Type="http://schemas.openxmlformats.org/officeDocument/2006/relationships/font" Target="fonts/InterLight-italic.fntdata"/><Relationship Id="rId16" Type="http://schemas.openxmlformats.org/officeDocument/2006/relationships/font" Target="fonts/InterLight-bold.fntdata"/><Relationship Id="rId19" Type="http://schemas.openxmlformats.org/officeDocument/2006/relationships/font" Target="fonts/Poppins-regular.fntdata"/><Relationship Id="rId18" Type="http://schemas.openxmlformats.org/officeDocument/2006/relationships/font" Target="fonts/InterLight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f696810828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f696810828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Red Option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57632" t="5598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title"/>
          </p:nvPr>
        </p:nvSpPr>
        <p:spPr>
          <a:xfrm>
            <a:off x="506875" y="1200300"/>
            <a:ext cx="2603700" cy="18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SemiBold"/>
              <a:buNone/>
              <a:defRPr i="0" sz="3200" u="none" cap="none" strike="noStrik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SemiBold"/>
              <a:buNone/>
              <a:defRPr i="0" sz="3200" u="none" cap="none" strike="noStrik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SemiBold"/>
              <a:buNone/>
              <a:defRPr i="0" sz="3200" u="none" cap="none" strike="noStrik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SemiBold"/>
              <a:buNone/>
              <a:defRPr i="0" sz="3200" u="none" cap="none" strike="noStrik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SemiBold"/>
              <a:buNone/>
              <a:defRPr i="0" sz="3200" u="none" cap="none" strike="noStrik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SemiBold"/>
              <a:buNone/>
              <a:defRPr i="0" sz="3200" u="none" cap="none" strike="noStrik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SemiBold"/>
              <a:buNone/>
              <a:defRPr i="0" sz="3200" u="none" cap="none" strike="noStrik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SemiBold"/>
              <a:buNone/>
              <a:defRPr i="0" sz="3200" u="none" cap="none" strike="noStrik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nter SemiBold"/>
              <a:buNone/>
              <a:defRPr i="0" sz="3200" u="none" cap="none" strike="noStrik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6875" y="3362325"/>
            <a:ext cx="2703300" cy="14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0" i="0" sz="18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4" name="Google Shape;14;p2"/>
          <p:cNvSpPr txBox="1"/>
          <p:nvPr/>
        </p:nvSpPr>
        <p:spPr>
          <a:xfrm>
            <a:off x="506875" y="4789261"/>
            <a:ext cx="8130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None/>
            </a:pPr>
            <a:r>
              <a:rPr b="1" lang="en-US" sz="900">
                <a:solidFill>
                  <a:schemeClr val="lt1"/>
                </a:solidFill>
              </a:rPr>
              <a:t>Connect:	/in/tobias-zwingmann/	  /ztobi        				</a:t>
            </a:r>
            <a:endParaRPr sz="900">
              <a:solidFill>
                <a:schemeClr val="lt1"/>
              </a:solidFill>
            </a:endParaRPr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6463" y="4807242"/>
            <a:ext cx="115200" cy="11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9858" y="4807250"/>
            <a:ext cx="109452" cy="1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ption 1">
  <p:cSld name="CUSTOM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506875" y="310896"/>
            <a:ext cx="8130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lv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9" name="Google Shape;19;p3"/>
          <p:cNvSpPr/>
          <p:nvPr/>
        </p:nvSpPr>
        <p:spPr>
          <a:xfrm rot="-5400000">
            <a:off x="1111400" y="-329700"/>
            <a:ext cx="72300" cy="1272900"/>
          </a:xfrm>
          <a:prstGeom prst="rect">
            <a:avLst/>
          </a:prstGeom>
          <a:gradFill>
            <a:gsLst>
              <a:gs pos="0">
                <a:srgbClr val="134F5C"/>
              </a:gs>
              <a:gs pos="100000">
                <a:srgbClr val="179E9C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/>
          <p:nvPr>
            <p:ph idx="1" type="body"/>
          </p:nvPr>
        </p:nvSpPr>
        <p:spPr>
          <a:xfrm>
            <a:off x="506875" y="1878975"/>
            <a:ext cx="8232600" cy="29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2875" wrap="square" tIns="0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2" type="body"/>
          </p:nvPr>
        </p:nvSpPr>
        <p:spPr>
          <a:xfrm>
            <a:off x="506875" y="4800600"/>
            <a:ext cx="8130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●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79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○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■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●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○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794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■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●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794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○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794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■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739525" y="4876854"/>
            <a:ext cx="4044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ption 1 1">
  <p:cSld name="Content Option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506875" y="310896"/>
            <a:ext cx="8130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lv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506875" y="1878975"/>
            <a:ext cx="8232600" cy="29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2875" wrap="square" tIns="0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506875" y="4800600"/>
            <a:ext cx="8130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●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794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○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7940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■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79400" lvl="3" marL="1828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●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○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794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■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●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794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○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794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■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739525" y="4876854"/>
            <a:ext cx="4044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" name="Google Shape;28;p4"/>
          <p:cNvSpPr/>
          <p:nvPr/>
        </p:nvSpPr>
        <p:spPr>
          <a:xfrm rot="-5400000">
            <a:off x="1111400" y="-329700"/>
            <a:ext cx="72300" cy="1272900"/>
          </a:xfrm>
          <a:prstGeom prst="rect">
            <a:avLst/>
          </a:prstGeom>
          <a:gradFill>
            <a:gsLst>
              <a:gs pos="0">
                <a:srgbClr val="134F5C"/>
              </a:gs>
              <a:gs pos="100000">
                <a:srgbClr val="179E9C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Slide 3">
  <p:cSld name="CUSTOM_2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5"/>
          <p:cNvPicPr preferRelativeResize="0"/>
          <p:nvPr/>
        </p:nvPicPr>
        <p:blipFill rotWithShape="1">
          <a:blip r:embed="rId2">
            <a:alphaModFix/>
          </a:blip>
          <a:srcRect b="0" l="0" r="21923" t="0"/>
          <a:stretch/>
        </p:blipFill>
        <p:spPr>
          <a:xfrm>
            <a:off x="0" y="-1135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/>
          <p:nvPr>
            <p:ph type="title"/>
          </p:nvPr>
        </p:nvSpPr>
        <p:spPr>
          <a:xfrm>
            <a:off x="419100" y="1879450"/>
            <a:ext cx="3509100" cy="17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 Tight SemiBold"/>
              <a:buNone/>
              <a:defRPr i="0" sz="3600" u="none" cap="none" strike="noStrike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 Tight SemiBold"/>
              <a:buNone/>
              <a:defRPr i="0" sz="3600" u="none" cap="none" strike="noStrike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 Tight SemiBold"/>
              <a:buNone/>
              <a:defRPr i="0" sz="3600" u="none" cap="none" strike="noStrike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 Tight SemiBold"/>
              <a:buNone/>
              <a:defRPr i="0" sz="3600" u="none" cap="none" strike="noStrike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 Tight SemiBold"/>
              <a:buNone/>
              <a:defRPr i="0" sz="3600" u="none" cap="none" strike="noStrike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 Tight SemiBold"/>
              <a:buNone/>
              <a:defRPr i="0" sz="3600" u="none" cap="none" strike="noStrike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 Tight SemiBold"/>
              <a:buNone/>
              <a:defRPr i="0" sz="3600" u="none" cap="none" strike="noStrike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 Tight SemiBold"/>
              <a:buNone/>
              <a:defRPr i="0" sz="3600" u="none" cap="none" strike="noStrike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 Tight SemiBold"/>
              <a:buNone/>
              <a:defRPr i="0" sz="3600" u="none" cap="none" strike="noStrike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32" name="Google Shape;32;p5"/>
          <p:cNvSpPr txBox="1"/>
          <p:nvPr/>
        </p:nvSpPr>
        <p:spPr>
          <a:xfrm>
            <a:off x="506875" y="4789261"/>
            <a:ext cx="8130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None/>
            </a:pPr>
            <a:r>
              <a:rPr b="1" lang="en-US" sz="900"/>
              <a:t>Connect:	/in/tobias-zwingmann/	  /ztobi        				</a:t>
            </a:r>
            <a:endParaRPr sz="900"/>
          </a:p>
        </p:txBody>
      </p:sp>
      <p:pic>
        <p:nvPicPr>
          <p:cNvPr id="33" name="Google Shape;3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6463" y="4807242"/>
            <a:ext cx="115200" cy="11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9858" y="4807250"/>
            <a:ext cx="109452" cy="1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ption 1 1 2">
  <p:cSld name="CUSTOM_3_3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506875" y="310896"/>
            <a:ext cx="8130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lv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7" name="Google Shape;37;p6"/>
          <p:cNvSpPr/>
          <p:nvPr/>
        </p:nvSpPr>
        <p:spPr>
          <a:xfrm rot="-5400000">
            <a:off x="1111400" y="-329700"/>
            <a:ext cx="72300" cy="1272900"/>
          </a:xfrm>
          <a:prstGeom prst="rect">
            <a:avLst/>
          </a:prstGeom>
          <a:gradFill>
            <a:gsLst>
              <a:gs pos="0">
                <a:srgbClr val="134F5C"/>
              </a:gs>
              <a:gs pos="100000">
                <a:srgbClr val="179E9C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506875" y="1878975"/>
            <a:ext cx="8232600" cy="29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2875" wrap="square" tIns="0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506875" y="4800600"/>
            <a:ext cx="8130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●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794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○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794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■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794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●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○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794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■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794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●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794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○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794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Char char="■"/>
              <a:defRPr b="0" i="0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739525" y="4876854"/>
            <a:ext cx="4044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3_3_3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506875" y="310896"/>
            <a:ext cx="8130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lv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43" name="Google Shape;43;p7"/>
          <p:cNvSpPr/>
          <p:nvPr/>
        </p:nvSpPr>
        <p:spPr>
          <a:xfrm rot="-5400000">
            <a:off x="1111400" y="-329700"/>
            <a:ext cx="72300" cy="1272900"/>
          </a:xfrm>
          <a:prstGeom prst="rect">
            <a:avLst/>
          </a:prstGeom>
          <a:gradFill>
            <a:gsLst>
              <a:gs pos="0">
                <a:srgbClr val="134F5C"/>
              </a:gs>
              <a:gs pos="100000">
                <a:srgbClr val="179E9C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739525" y="4876854"/>
            <a:ext cx="4044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45" name="Google Shape;45;p7"/>
          <p:cNvGrpSpPr/>
          <p:nvPr/>
        </p:nvGrpSpPr>
        <p:grpSpPr>
          <a:xfrm>
            <a:off x="428200" y="1063875"/>
            <a:ext cx="2339825" cy="488700"/>
            <a:chOff x="5104650" y="255075"/>
            <a:chExt cx="2339825" cy="488700"/>
          </a:xfrm>
        </p:grpSpPr>
        <p:sp>
          <p:nvSpPr>
            <p:cNvPr id="46" name="Google Shape;46;p7"/>
            <p:cNvSpPr/>
            <p:nvPr/>
          </p:nvSpPr>
          <p:spPr>
            <a:xfrm>
              <a:off x="5270675" y="255075"/>
              <a:ext cx="2173800" cy="4887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18288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Inter Tight Medium"/>
                  <a:ea typeface="Inter Tight Medium"/>
                  <a:cs typeface="Inter Tight Medium"/>
                  <a:sym typeface="Inter Tight Medium"/>
                </a:rPr>
                <a:t>Understand core concepts</a:t>
              </a:r>
              <a:endParaRPr sz="1200">
                <a:solidFill>
                  <a:schemeClr val="dk1"/>
                </a:solidFill>
                <a:latin typeface="Inter Tight Medium"/>
                <a:ea typeface="Inter Tight Medium"/>
                <a:cs typeface="Inter Tight Medium"/>
                <a:sym typeface="Inter Tight Medium"/>
              </a:endParaRPr>
            </a:p>
          </p:txBody>
        </p:sp>
        <p:sp>
          <p:nvSpPr>
            <p:cNvPr id="47" name="Google Shape;47;p7"/>
            <p:cNvSpPr/>
            <p:nvPr/>
          </p:nvSpPr>
          <p:spPr>
            <a:xfrm>
              <a:off x="5104650" y="332925"/>
              <a:ext cx="333000" cy="3330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73150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1</a:t>
              </a:r>
              <a:endParaRPr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8" name="Google Shape;48;p7"/>
          <p:cNvGrpSpPr/>
          <p:nvPr/>
        </p:nvGrpSpPr>
        <p:grpSpPr>
          <a:xfrm>
            <a:off x="2324550" y="1796259"/>
            <a:ext cx="2816800" cy="488700"/>
            <a:chOff x="6673675" y="1054025"/>
            <a:chExt cx="2816800" cy="488700"/>
          </a:xfrm>
        </p:grpSpPr>
        <p:sp>
          <p:nvSpPr>
            <p:cNvPr id="49" name="Google Shape;49;p7"/>
            <p:cNvSpPr/>
            <p:nvPr/>
          </p:nvSpPr>
          <p:spPr>
            <a:xfrm>
              <a:off x="6831575" y="1054025"/>
              <a:ext cx="2658900" cy="4887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18288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Inter Tight Medium"/>
                  <a:ea typeface="Inter Tight Medium"/>
                  <a:cs typeface="Inter Tight Medium"/>
                  <a:sym typeface="Inter Tight Medium"/>
                </a:rPr>
                <a:t>Identify pain points &amp; bottlenecks</a:t>
              </a:r>
              <a:endParaRPr sz="1200">
                <a:solidFill>
                  <a:schemeClr val="dk1"/>
                </a:solidFill>
                <a:latin typeface="Inter Tight Medium"/>
                <a:ea typeface="Inter Tight Medium"/>
                <a:cs typeface="Inter Tight Medium"/>
                <a:sym typeface="Inter Tight Medium"/>
              </a:endParaRPr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6673675" y="1125600"/>
              <a:ext cx="333000" cy="3330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73150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2</a:t>
              </a:r>
              <a:endParaRPr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1" name="Google Shape;51;p7"/>
          <p:cNvGrpSpPr/>
          <p:nvPr/>
        </p:nvGrpSpPr>
        <p:grpSpPr>
          <a:xfrm>
            <a:off x="2862475" y="2543000"/>
            <a:ext cx="2593325" cy="488700"/>
            <a:chOff x="5260413" y="1850875"/>
            <a:chExt cx="2593325" cy="488700"/>
          </a:xfrm>
        </p:grpSpPr>
        <p:sp>
          <p:nvSpPr>
            <p:cNvPr id="52" name="Google Shape;52;p7"/>
            <p:cNvSpPr/>
            <p:nvPr/>
          </p:nvSpPr>
          <p:spPr>
            <a:xfrm>
              <a:off x="5426437" y="1850875"/>
              <a:ext cx="2427300" cy="4887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18288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Inter Tight Medium"/>
                  <a:ea typeface="Inter Tight Medium"/>
                  <a:cs typeface="Inter Tight Medium"/>
                  <a:sym typeface="Inter Tight Medium"/>
                </a:rPr>
                <a:t>Map AI capabilities</a:t>
              </a:r>
              <a:endParaRPr sz="1200">
                <a:solidFill>
                  <a:schemeClr val="dk1"/>
                </a:solidFill>
                <a:latin typeface="Inter Tight Medium"/>
                <a:ea typeface="Inter Tight Medium"/>
                <a:cs typeface="Inter Tight Medium"/>
                <a:sym typeface="Inter Tight Medium"/>
              </a:endParaRPr>
            </a:p>
          </p:txBody>
        </p:sp>
        <p:sp>
          <p:nvSpPr>
            <p:cNvPr id="53" name="Google Shape;53;p7"/>
            <p:cNvSpPr/>
            <p:nvPr/>
          </p:nvSpPr>
          <p:spPr>
            <a:xfrm>
              <a:off x="5260413" y="1928725"/>
              <a:ext cx="333000" cy="3330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73150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3</a:t>
              </a:r>
              <a:endParaRPr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4" name="Google Shape;54;p7"/>
          <p:cNvGrpSpPr/>
          <p:nvPr/>
        </p:nvGrpSpPr>
        <p:grpSpPr>
          <a:xfrm>
            <a:off x="3545832" y="3282563"/>
            <a:ext cx="2440615" cy="488700"/>
            <a:chOff x="6756688" y="2797424"/>
            <a:chExt cx="2440615" cy="488700"/>
          </a:xfrm>
        </p:grpSpPr>
        <p:sp>
          <p:nvSpPr>
            <p:cNvPr id="55" name="Google Shape;55;p7"/>
            <p:cNvSpPr/>
            <p:nvPr/>
          </p:nvSpPr>
          <p:spPr>
            <a:xfrm>
              <a:off x="6922702" y="2797424"/>
              <a:ext cx="2274600" cy="4887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18288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Inter Tight Medium"/>
                  <a:ea typeface="Inter Tight Medium"/>
                  <a:cs typeface="Inter Tight Medium"/>
                  <a:sym typeface="Inter Tight Medium"/>
                </a:rPr>
                <a:t>Analyze use cases</a:t>
              </a:r>
              <a:endParaRPr sz="1200">
                <a:solidFill>
                  <a:schemeClr val="dk1"/>
                </a:solidFill>
                <a:latin typeface="Inter Tight Medium"/>
                <a:ea typeface="Inter Tight Medium"/>
                <a:cs typeface="Inter Tight Medium"/>
                <a:sym typeface="Inter Tight Medium"/>
              </a:endParaRPr>
            </a:p>
          </p:txBody>
        </p:sp>
        <p:sp>
          <p:nvSpPr>
            <p:cNvPr id="56" name="Google Shape;56;p7"/>
            <p:cNvSpPr/>
            <p:nvPr/>
          </p:nvSpPr>
          <p:spPr>
            <a:xfrm>
              <a:off x="6756688" y="2875275"/>
              <a:ext cx="333000" cy="3330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73150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4</a:t>
              </a:r>
              <a:endParaRPr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7" name="Google Shape;57;p7"/>
          <p:cNvGrpSpPr/>
          <p:nvPr/>
        </p:nvGrpSpPr>
        <p:grpSpPr>
          <a:xfrm>
            <a:off x="4321688" y="4022125"/>
            <a:ext cx="2065625" cy="488700"/>
            <a:chOff x="5270663" y="3667775"/>
            <a:chExt cx="2065625" cy="488700"/>
          </a:xfrm>
        </p:grpSpPr>
        <p:sp>
          <p:nvSpPr>
            <p:cNvPr id="58" name="Google Shape;58;p7"/>
            <p:cNvSpPr/>
            <p:nvPr/>
          </p:nvSpPr>
          <p:spPr>
            <a:xfrm>
              <a:off x="5436688" y="3667775"/>
              <a:ext cx="1899600" cy="4887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18288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Inter Tight Medium"/>
                  <a:ea typeface="Inter Tight Medium"/>
                  <a:cs typeface="Inter Tight Medium"/>
                  <a:sym typeface="Inter Tight Medium"/>
                </a:rPr>
                <a:t>Prioritize &amp; prototype</a:t>
              </a:r>
              <a:endParaRPr sz="1200">
                <a:solidFill>
                  <a:schemeClr val="dk1"/>
                </a:solidFill>
                <a:latin typeface="Inter Tight Medium"/>
                <a:ea typeface="Inter Tight Medium"/>
                <a:cs typeface="Inter Tight Medium"/>
                <a:sym typeface="Inter Tight Medium"/>
              </a:endParaRPr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5270663" y="3745625"/>
              <a:ext cx="333000" cy="3330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73150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5</a:t>
              </a:r>
              <a:endParaRPr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0" name="Google Shape;60;p7"/>
          <p:cNvGrpSpPr/>
          <p:nvPr/>
        </p:nvGrpSpPr>
        <p:grpSpPr>
          <a:xfrm>
            <a:off x="6926661" y="4020566"/>
            <a:ext cx="1939118" cy="488700"/>
            <a:chOff x="6915900" y="4463575"/>
            <a:chExt cx="1702325" cy="488700"/>
          </a:xfrm>
        </p:grpSpPr>
        <p:sp>
          <p:nvSpPr>
            <p:cNvPr id="61" name="Google Shape;61;p7"/>
            <p:cNvSpPr/>
            <p:nvPr/>
          </p:nvSpPr>
          <p:spPr>
            <a:xfrm>
              <a:off x="7081925" y="4463575"/>
              <a:ext cx="1536300" cy="4887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18288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Inter Tight Medium"/>
                  <a:ea typeface="Inter Tight Medium"/>
                  <a:cs typeface="Inter Tight Medium"/>
                  <a:sym typeface="Inter Tight Medium"/>
                </a:rPr>
                <a:t>Iterate &amp; improve</a:t>
              </a:r>
              <a:endParaRPr sz="1200">
                <a:solidFill>
                  <a:schemeClr val="dk1"/>
                </a:solidFill>
                <a:latin typeface="Inter Tight Medium"/>
                <a:ea typeface="Inter Tight Medium"/>
                <a:cs typeface="Inter Tight Medium"/>
                <a:sym typeface="Inter Tight Medium"/>
              </a:endParaRPr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6915900" y="4541425"/>
              <a:ext cx="288900" cy="3330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64000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6</a:t>
              </a:r>
              <a:endParaRPr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cxnSp>
        <p:nvCxnSpPr>
          <p:cNvPr id="63" name="Google Shape;63;p7"/>
          <p:cNvCxnSpPr>
            <a:stCxn id="46" idx="2"/>
            <a:endCxn id="50" idx="2"/>
          </p:cNvCxnSpPr>
          <p:nvPr/>
        </p:nvCxnSpPr>
        <p:spPr>
          <a:xfrm flipH="1" rot="-5400000">
            <a:off x="1761975" y="1471725"/>
            <a:ext cx="481800" cy="643500"/>
          </a:xfrm>
          <a:prstGeom prst="bentConnector2">
            <a:avLst/>
          </a:prstGeom>
          <a:noFill/>
          <a:ln cap="flat" cmpd="sng" w="19050">
            <a:solidFill>
              <a:srgbClr val="76A5AF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64" name="Google Shape;64;p7"/>
          <p:cNvCxnSpPr>
            <a:stCxn id="49" idx="3"/>
            <a:endCxn id="53" idx="2"/>
          </p:cNvCxnSpPr>
          <p:nvPr/>
        </p:nvCxnSpPr>
        <p:spPr>
          <a:xfrm flipH="1">
            <a:off x="2862550" y="2040609"/>
            <a:ext cx="2278800" cy="746700"/>
          </a:xfrm>
          <a:prstGeom prst="bentConnector5">
            <a:avLst>
              <a:gd fmla="val -10450" name="adj1"/>
              <a:gd fmla="val 55216" name="adj2"/>
              <a:gd fmla="val 110453" name="adj3"/>
            </a:avLst>
          </a:prstGeom>
          <a:noFill/>
          <a:ln cap="flat" cmpd="sng" w="19050">
            <a:solidFill>
              <a:srgbClr val="76A5AF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65" name="Google Shape;65;p7"/>
          <p:cNvCxnSpPr>
            <a:stCxn id="52" idx="3"/>
            <a:endCxn id="56" idx="2"/>
          </p:cNvCxnSpPr>
          <p:nvPr/>
        </p:nvCxnSpPr>
        <p:spPr>
          <a:xfrm flipH="1">
            <a:off x="3545700" y="2787350"/>
            <a:ext cx="1910100" cy="739500"/>
          </a:xfrm>
          <a:prstGeom prst="bentConnector5">
            <a:avLst>
              <a:gd fmla="val -12467" name="adj1"/>
              <a:gd fmla="val 55268" name="adj2"/>
              <a:gd fmla="val 112460" name="adj3"/>
            </a:avLst>
          </a:prstGeom>
          <a:noFill/>
          <a:ln cap="flat" cmpd="sng" w="19050">
            <a:solidFill>
              <a:srgbClr val="76A5AF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66" name="Google Shape;66;p7"/>
          <p:cNvCxnSpPr>
            <a:stCxn id="55" idx="3"/>
            <a:endCxn id="59" idx="2"/>
          </p:cNvCxnSpPr>
          <p:nvPr/>
        </p:nvCxnSpPr>
        <p:spPr>
          <a:xfrm flipH="1">
            <a:off x="4321747" y="3526913"/>
            <a:ext cx="1664700" cy="739500"/>
          </a:xfrm>
          <a:prstGeom prst="bentConnector5">
            <a:avLst>
              <a:gd fmla="val -14304" name="adj1"/>
              <a:gd fmla="val 55268" name="adj2"/>
              <a:gd fmla="val 114308" name="adj3"/>
            </a:avLst>
          </a:prstGeom>
          <a:noFill/>
          <a:ln cap="flat" cmpd="sng" w="19050">
            <a:solidFill>
              <a:srgbClr val="76A5AF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67" name="Google Shape;67;p7"/>
          <p:cNvCxnSpPr>
            <a:stCxn id="58" idx="3"/>
            <a:endCxn id="62" idx="2"/>
          </p:cNvCxnSpPr>
          <p:nvPr/>
        </p:nvCxnSpPr>
        <p:spPr>
          <a:xfrm flipH="1" rot="10800000">
            <a:off x="6387313" y="4264975"/>
            <a:ext cx="539400" cy="1500"/>
          </a:xfrm>
          <a:prstGeom prst="bentConnector3">
            <a:avLst>
              <a:gd fmla="val 49995" name="adj1"/>
            </a:avLst>
          </a:prstGeom>
          <a:noFill/>
          <a:ln cap="flat" cmpd="sng" w="19050">
            <a:solidFill>
              <a:srgbClr val="76A5AF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68" name="Google Shape;68;p7"/>
          <p:cNvSpPr txBox="1"/>
          <p:nvPr>
            <p:ph idx="2" type="sldNum"/>
          </p:nvPr>
        </p:nvSpPr>
        <p:spPr>
          <a:xfrm>
            <a:off x="8739525" y="4876854"/>
            <a:ext cx="404400" cy="21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pact-Feasibility Matrix">
  <p:cSld name="CUSTOM_3_3_2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"/>
          <p:cNvSpPr txBox="1"/>
          <p:nvPr>
            <p:ph type="title"/>
          </p:nvPr>
        </p:nvSpPr>
        <p:spPr>
          <a:xfrm>
            <a:off x="506875" y="310896"/>
            <a:ext cx="8130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lv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71" name="Google Shape;71;p8"/>
          <p:cNvSpPr/>
          <p:nvPr/>
        </p:nvSpPr>
        <p:spPr>
          <a:xfrm rot="-5400000">
            <a:off x="1111400" y="-329700"/>
            <a:ext cx="72300" cy="1272900"/>
          </a:xfrm>
          <a:prstGeom prst="rect">
            <a:avLst/>
          </a:prstGeom>
          <a:gradFill>
            <a:gsLst>
              <a:gs pos="0">
                <a:srgbClr val="134F5C"/>
              </a:gs>
              <a:gs pos="100000">
                <a:srgbClr val="179E9C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8"/>
          <p:cNvSpPr txBox="1"/>
          <p:nvPr>
            <p:ph idx="12" type="sldNum"/>
          </p:nvPr>
        </p:nvSpPr>
        <p:spPr>
          <a:xfrm>
            <a:off x="8739525" y="4876854"/>
            <a:ext cx="4044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3" name="Google Shape;73;p8"/>
          <p:cNvSpPr txBox="1"/>
          <p:nvPr/>
        </p:nvSpPr>
        <p:spPr>
          <a:xfrm>
            <a:off x="670075" y="4710075"/>
            <a:ext cx="6625200" cy="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Inter"/>
                <a:ea typeface="Inter"/>
                <a:cs typeface="Inter"/>
                <a:sym typeface="Inter"/>
              </a:rPr>
              <a:t>FEASIBILITY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4" name="Google Shape;74;p8"/>
          <p:cNvSpPr txBox="1"/>
          <p:nvPr/>
        </p:nvSpPr>
        <p:spPr>
          <a:xfrm>
            <a:off x="670075" y="4710075"/>
            <a:ext cx="6625200" cy="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Inter Light"/>
                <a:ea typeface="Inter Light"/>
                <a:cs typeface="Inter Light"/>
                <a:sym typeface="Inter Light"/>
              </a:rPr>
              <a:t>HIGH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75" name="Google Shape;75;p8"/>
          <p:cNvSpPr txBox="1"/>
          <p:nvPr/>
        </p:nvSpPr>
        <p:spPr>
          <a:xfrm>
            <a:off x="670075" y="4710075"/>
            <a:ext cx="6625200" cy="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Inter Light"/>
                <a:ea typeface="Inter Light"/>
                <a:cs typeface="Inter Light"/>
                <a:sym typeface="Inter Light"/>
              </a:rPr>
              <a:t> 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76" name="Google Shape;76;p8"/>
          <p:cNvSpPr txBox="1"/>
          <p:nvPr/>
        </p:nvSpPr>
        <p:spPr>
          <a:xfrm rot="-5400000">
            <a:off x="-1444725" y="2538650"/>
            <a:ext cx="3907200" cy="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Inter"/>
                <a:ea typeface="Inter"/>
                <a:cs typeface="Inter"/>
                <a:sym typeface="Inter"/>
              </a:rPr>
              <a:t>BUSINESS IMPACT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" name="Google Shape;77;p8"/>
          <p:cNvSpPr txBox="1"/>
          <p:nvPr/>
        </p:nvSpPr>
        <p:spPr>
          <a:xfrm rot="-5400000">
            <a:off x="-1444725" y="2538650"/>
            <a:ext cx="3907200" cy="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Inter Light"/>
                <a:ea typeface="Inter Light"/>
                <a:cs typeface="Inter Light"/>
                <a:sym typeface="Inter Light"/>
              </a:rPr>
              <a:t>LOW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graphicFrame>
        <p:nvGraphicFramePr>
          <p:cNvPr id="78" name="Google Shape;78;p8"/>
          <p:cNvGraphicFramePr/>
          <p:nvPr/>
        </p:nvGraphicFramePr>
        <p:xfrm>
          <a:off x="659925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{576B5DAE-9CCA-4752-90D4-4091B7E9C89B}</a:tableStyleId>
              </a:tblPr>
              <a:tblGrid>
                <a:gridCol w="2203800"/>
                <a:gridCol w="2203800"/>
                <a:gridCol w="2203800"/>
              </a:tblGrid>
              <a:tr h="120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20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120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79" name="Google Shape;79;p8"/>
          <p:cNvCxnSpPr/>
          <p:nvPr/>
        </p:nvCxnSpPr>
        <p:spPr>
          <a:xfrm>
            <a:off x="660637" y="1015873"/>
            <a:ext cx="0" cy="3622800"/>
          </a:xfrm>
          <a:prstGeom prst="straightConnector1">
            <a:avLst/>
          </a:prstGeom>
          <a:noFill/>
          <a:ln cap="flat" cmpd="sng" w="19050">
            <a:solidFill>
              <a:srgbClr val="45818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8"/>
          <p:cNvCxnSpPr/>
          <p:nvPr/>
        </p:nvCxnSpPr>
        <p:spPr>
          <a:xfrm rot="10800000">
            <a:off x="660650" y="4634025"/>
            <a:ext cx="6625200" cy="0"/>
          </a:xfrm>
          <a:prstGeom prst="straightConnector1">
            <a:avLst/>
          </a:prstGeom>
          <a:noFill/>
          <a:ln cap="flat" cmpd="sng" w="19050">
            <a:solidFill>
              <a:srgbClr val="45818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8"/>
          <p:cNvSpPr txBox="1"/>
          <p:nvPr/>
        </p:nvSpPr>
        <p:spPr>
          <a:xfrm rot="-5400000">
            <a:off x="-1292925" y="2690450"/>
            <a:ext cx="3603600" cy="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Inter Light"/>
                <a:ea typeface="Inter Light"/>
                <a:cs typeface="Inter Light"/>
                <a:sym typeface="Inter Light"/>
              </a:rPr>
              <a:t>HIGH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82" name="Google Shape;82;p8"/>
          <p:cNvSpPr txBox="1"/>
          <p:nvPr>
            <p:ph idx="2" type="sldNum"/>
          </p:nvPr>
        </p:nvSpPr>
        <p:spPr>
          <a:xfrm>
            <a:off x="8739525" y="4876854"/>
            <a:ext cx="404400" cy="21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buClr>
                <a:srgbClr val="000000"/>
              </a:buClr>
              <a:buSzPts val="800"/>
              <a:buFont typeface="Arial"/>
              <a:buNone/>
              <a:defRPr/>
            </a:lvl1pPr>
            <a:lvl2pPr lvl="1" rtl="0">
              <a:buClr>
                <a:srgbClr val="000000"/>
              </a:buClr>
              <a:buSzPts val="800"/>
              <a:buFont typeface="Arial"/>
              <a:buNone/>
              <a:defRPr/>
            </a:lvl2pPr>
            <a:lvl3pPr lvl="2" rtl="0">
              <a:buClr>
                <a:srgbClr val="000000"/>
              </a:buClr>
              <a:buSzPts val="800"/>
              <a:buFont typeface="Arial"/>
              <a:buNone/>
              <a:defRPr/>
            </a:lvl3pPr>
            <a:lvl4pPr lvl="3" rtl="0">
              <a:buClr>
                <a:srgbClr val="000000"/>
              </a:buClr>
              <a:buSzPts val="800"/>
              <a:buFont typeface="Arial"/>
              <a:buNone/>
              <a:defRPr/>
            </a:lvl4pPr>
            <a:lvl5pPr lvl="4" rtl="0">
              <a:buClr>
                <a:srgbClr val="000000"/>
              </a:buClr>
              <a:buSzPts val="800"/>
              <a:buFont typeface="Arial"/>
              <a:buNone/>
              <a:defRPr/>
            </a:lvl5pPr>
            <a:lvl6pPr lvl="5" rtl="0">
              <a:buClr>
                <a:srgbClr val="000000"/>
              </a:buClr>
              <a:buSzPts val="800"/>
              <a:buFont typeface="Arial"/>
              <a:buNone/>
              <a:defRPr/>
            </a:lvl6pPr>
            <a:lvl7pPr lvl="6" rtl="0">
              <a:buClr>
                <a:srgbClr val="000000"/>
              </a:buClr>
              <a:buSzPts val="800"/>
              <a:buFont typeface="Arial"/>
              <a:buNone/>
              <a:defRPr/>
            </a:lvl7pPr>
            <a:lvl8pPr lvl="7" rtl="0">
              <a:buClr>
                <a:srgbClr val="000000"/>
              </a:buClr>
              <a:buSzPts val="800"/>
              <a:buFont typeface="Arial"/>
              <a:buNone/>
              <a:defRPr/>
            </a:lvl8pPr>
            <a:lvl9pPr lvl="8" rtl="0">
              <a:buClr>
                <a:srgbClr val="000000"/>
              </a:buClr>
              <a:buSzPts val="8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cess Mapping">
  <p:cSld name="CUSTOM_3_3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/>
          <p:nvPr/>
        </p:nvSpPr>
        <p:spPr>
          <a:xfrm rot="-5400000">
            <a:off x="1111400" y="-329700"/>
            <a:ext cx="72300" cy="1272900"/>
          </a:xfrm>
          <a:prstGeom prst="rect">
            <a:avLst/>
          </a:prstGeom>
          <a:gradFill>
            <a:gsLst>
              <a:gs pos="0">
                <a:srgbClr val="134F5C"/>
              </a:gs>
              <a:gs pos="100000">
                <a:srgbClr val="179E9C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9"/>
          <p:cNvSpPr txBox="1"/>
          <p:nvPr>
            <p:ph idx="12" type="sldNum"/>
          </p:nvPr>
        </p:nvSpPr>
        <p:spPr>
          <a:xfrm>
            <a:off x="8739525" y="4876854"/>
            <a:ext cx="4044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6" name="Google Shape;86;p9"/>
          <p:cNvSpPr txBox="1"/>
          <p:nvPr>
            <p:ph idx="2" type="sldNum"/>
          </p:nvPr>
        </p:nvSpPr>
        <p:spPr>
          <a:xfrm>
            <a:off x="8739525" y="4876854"/>
            <a:ext cx="404400" cy="21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p9"/>
          <p:cNvSpPr/>
          <p:nvPr/>
        </p:nvSpPr>
        <p:spPr>
          <a:xfrm>
            <a:off x="1031300" y="1053325"/>
            <a:ext cx="989400" cy="1512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/>
          <p:nvPr/>
        </p:nvSpPr>
        <p:spPr>
          <a:xfrm>
            <a:off x="2236371" y="1053325"/>
            <a:ext cx="989400" cy="1512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9"/>
          <p:cNvSpPr/>
          <p:nvPr/>
        </p:nvSpPr>
        <p:spPr>
          <a:xfrm>
            <a:off x="3441442" y="1053325"/>
            <a:ext cx="989400" cy="1512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9"/>
          <p:cNvSpPr/>
          <p:nvPr/>
        </p:nvSpPr>
        <p:spPr>
          <a:xfrm>
            <a:off x="4646513" y="1053325"/>
            <a:ext cx="989400" cy="1512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9"/>
          <p:cNvSpPr/>
          <p:nvPr/>
        </p:nvSpPr>
        <p:spPr>
          <a:xfrm>
            <a:off x="5851583" y="1053325"/>
            <a:ext cx="989400" cy="1512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9"/>
          <p:cNvSpPr/>
          <p:nvPr/>
        </p:nvSpPr>
        <p:spPr>
          <a:xfrm>
            <a:off x="7056654" y="1053325"/>
            <a:ext cx="989400" cy="1512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9"/>
          <p:cNvCxnSpPr/>
          <p:nvPr/>
        </p:nvCxnSpPr>
        <p:spPr>
          <a:xfrm>
            <a:off x="1019875" y="3798262"/>
            <a:ext cx="6913800" cy="0"/>
          </a:xfrm>
          <a:prstGeom prst="straightConnector1">
            <a:avLst/>
          </a:prstGeom>
          <a:noFill/>
          <a:ln cap="flat" cmpd="sng" w="28575">
            <a:solidFill>
              <a:srgbClr val="EFEFEF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94" name="Google Shape;9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6008" y="2951651"/>
            <a:ext cx="482840" cy="48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474" y="3950206"/>
            <a:ext cx="482840" cy="48284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9"/>
          <p:cNvSpPr txBox="1"/>
          <p:nvPr>
            <p:ph type="title"/>
          </p:nvPr>
        </p:nvSpPr>
        <p:spPr>
          <a:xfrm>
            <a:off x="506875" y="310896"/>
            <a:ext cx="8130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>
            <a:lvl1pPr lv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i="0" sz="24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8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739525" y="4876854"/>
            <a:ext cx="4044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" name="Google Shape;7;p1"/>
          <p:cNvSpPr txBox="1"/>
          <p:nvPr/>
        </p:nvSpPr>
        <p:spPr>
          <a:xfrm>
            <a:off x="506875" y="4789261"/>
            <a:ext cx="81303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None/>
            </a:pPr>
            <a:r>
              <a:rPr b="1" lang="en-US" sz="900"/>
              <a:t>Connect:	/in/tobias-zwingmann/	  /ztobi        				</a:t>
            </a:r>
            <a:endParaRPr sz="900"/>
          </a:p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286463" y="4807242"/>
            <a:ext cx="115200" cy="11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19858" y="4807250"/>
            <a:ext cx="109452" cy="1152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">
          <p15:clr>
            <a:srgbClr val="EA4335"/>
          </p15:clr>
        </p15:guide>
        <p15:guide id="2" pos="319">
          <p15:clr>
            <a:srgbClr val="EA4335"/>
          </p15:clr>
        </p15:guide>
        <p15:guide id="3" pos="1990">
          <p15:clr>
            <a:srgbClr val="EA4335"/>
          </p15:clr>
        </p15:guide>
        <p15:guide id="4" pos="3715">
          <p15:clr>
            <a:srgbClr val="EA4335"/>
          </p15:clr>
        </p15:guide>
        <p15:guide id="5" pos="5441">
          <p15:clr>
            <a:srgbClr val="EA4335"/>
          </p15:clr>
        </p15:guide>
        <p15:guide id="6" pos="2045">
          <p15:clr>
            <a:srgbClr val="EA4335"/>
          </p15:clr>
        </p15:guide>
        <p15:guide id="7" pos="3770">
          <p15:clr>
            <a:srgbClr val="EA4335"/>
          </p15:clr>
        </p15:guide>
        <p15:guide id="8" orient="horz" pos="3024">
          <p15:clr>
            <a:srgbClr val="EA4335"/>
          </p15:clr>
        </p15:guide>
        <p15:guide id="9" pos="1122">
          <p15:clr>
            <a:srgbClr val="EA4335"/>
          </p15:clr>
        </p15:guide>
        <p15:guide id="10" pos="2907">
          <p15:clr>
            <a:srgbClr val="EA4335"/>
          </p15:clr>
        </p15:guide>
        <p15:guide id="11" pos="4638">
          <p15:clr>
            <a:srgbClr val="EA4335"/>
          </p15:clr>
        </p15:guide>
        <p15:guide id="12" pos="1184">
          <p15:clr>
            <a:srgbClr val="EA4335"/>
          </p15:clr>
        </p15:guide>
        <p15:guide id="13" pos="2853">
          <p15:clr>
            <a:srgbClr val="EA4335"/>
          </p15:clr>
        </p15:guide>
        <p15:guide id="14" pos="4576">
          <p15:clr>
            <a:srgbClr val="EA4335"/>
          </p15:clr>
        </p15:guide>
        <p15:guide id="15" orient="horz" pos="1122">
          <p15:clr>
            <a:srgbClr val="EA4335"/>
          </p15:clr>
        </p15:guide>
        <p15:guide id="16" orient="horz" pos="1184">
          <p15:clr>
            <a:srgbClr val="EA4335"/>
          </p15:clr>
        </p15:guide>
        <p15:guide id="17" orient="horz" pos="2118">
          <p15:clr>
            <a:srgbClr val="EA4335"/>
          </p15:clr>
        </p15:guide>
        <p15:guide id="18" orient="horz" pos="2056">
          <p15:clr>
            <a:srgbClr val="EA4335"/>
          </p15:clr>
        </p15:guide>
        <p15:guide id="19" orient="horz" pos="756">
          <p15:clr>
            <a:schemeClr val="lt2"/>
          </p15:clr>
        </p15:guide>
        <p15:guide id="20" pos="264">
          <p15:clr>
            <a:srgbClr val="EA4335"/>
          </p15:clr>
        </p15:guide>
        <p15:guide id="21" pos="550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0"/>
          <p:cNvSpPr txBox="1"/>
          <p:nvPr>
            <p:ph type="title"/>
          </p:nvPr>
        </p:nvSpPr>
        <p:spPr>
          <a:xfrm>
            <a:off x="506875" y="310896"/>
            <a:ext cx="8130300" cy="8574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 Case Fact Sheet</a:t>
            </a:r>
            <a:endParaRPr/>
          </a:p>
        </p:txBody>
      </p:sp>
      <p:sp>
        <p:nvSpPr>
          <p:cNvPr id="102" name="Google Shape;102;p10"/>
          <p:cNvSpPr txBox="1"/>
          <p:nvPr>
            <p:ph idx="12" type="sldNum"/>
          </p:nvPr>
        </p:nvSpPr>
        <p:spPr>
          <a:xfrm>
            <a:off x="8739525" y="4876854"/>
            <a:ext cx="404400" cy="21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10"/>
          <p:cNvSpPr/>
          <p:nvPr/>
        </p:nvSpPr>
        <p:spPr>
          <a:xfrm>
            <a:off x="6196025" y="4079452"/>
            <a:ext cx="27789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EXPECTED FEASIBILITY</a:t>
            </a:r>
            <a:endParaRPr b="1" sz="1200"/>
          </a:p>
        </p:txBody>
      </p:sp>
      <p:sp>
        <p:nvSpPr>
          <p:cNvPr id="104" name="Google Shape;104;p10"/>
          <p:cNvSpPr/>
          <p:nvPr/>
        </p:nvSpPr>
        <p:spPr>
          <a:xfrm>
            <a:off x="391725" y="1225425"/>
            <a:ext cx="2778900" cy="13419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PROBLEM DIMENSION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000"/>
              <a:t>Which pain point / bottleneck are we solving?</a:t>
            </a:r>
            <a:br>
              <a:rPr i="1" lang="en-US" sz="1000"/>
            </a:br>
            <a:r>
              <a:rPr i="1" lang="en-US" sz="1000"/>
              <a:t>How is it impacting our business?</a:t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000"/>
              <a:t>Is this problem validated?</a:t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000"/>
              <a:t>How big is this problem? ($10K+)</a:t>
            </a:r>
            <a:endParaRPr i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000"/>
              <a:t>…</a:t>
            </a:r>
            <a:endParaRPr i="1" sz="1000"/>
          </a:p>
        </p:txBody>
      </p:sp>
      <p:sp>
        <p:nvSpPr>
          <p:cNvPr id="105" name="Google Shape;105;p10"/>
          <p:cNvSpPr/>
          <p:nvPr/>
        </p:nvSpPr>
        <p:spPr>
          <a:xfrm>
            <a:off x="391725" y="2654900"/>
            <a:ext cx="2778900" cy="18936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DATA DIMENSION</a:t>
            </a:r>
            <a:br>
              <a:rPr b="1" lang="en-US" sz="1200"/>
            </a:br>
            <a:br>
              <a:rPr b="1" lang="en-US" sz="1200"/>
            </a:br>
            <a:r>
              <a:rPr i="1" lang="en-US" sz="900"/>
              <a:t>What data should we consider for this?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900"/>
              <a:t>Do we have access to all the necessary data?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/>
              <a:t>…</a:t>
            </a:r>
            <a:endParaRPr b="1" sz="900"/>
          </a:p>
        </p:txBody>
      </p:sp>
      <p:sp>
        <p:nvSpPr>
          <p:cNvPr id="106" name="Google Shape;106;p10"/>
          <p:cNvSpPr/>
          <p:nvPr/>
        </p:nvSpPr>
        <p:spPr>
          <a:xfrm>
            <a:off x="3333475" y="1225425"/>
            <a:ext cx="2778900" cy="1341900"/>
          </a:xfrm>
          <a:prstGeom prst="rect">
            <a:avLst/>
          </a:prstGeom>
          <a:solidFill>
            <a:srgbClr val="A2C4C9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VALUE DIMENSION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900"/>
              <a:t>Who benefits from this solution?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900"/>
              <a:t>How big is the anticipated value? ($10K multiple)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900"/>
              <a:t>What type of value creation are we anticipating?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900"/>
              <a:t>…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</p:txBody>
      </p:sp>
      <p:sp>
        <p:nvSpPr>
          <p:cNvPr id="107" name="Google Shape;107;p10"/>
          <p:cNvSpPr/>
          <p:nvPr/>
        </p:nvSpPr>
        <p:spPr>
          <a:xfrm>
            <a:off x="3333475" y="2654900"/>
            <a:ext cx="2778900" cy="1037100"/>
          </a:xfrm>
          <a:prstGeom prst="rect">
            <a:avLst/>
          </a:prstGeom>
          <a:solidFill>
            <a:srgbClr val="A2C4C9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SOLUTION DIMENSION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900"/>
              <a:t>What does the proposed solution include?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900"/>
              <a:t>Is the technology well-known or new?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900"/>
              <a:t>Do we have this technology?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900"/>
              <a:t>…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</p:txBody>
      </p:sp>
      <p:sp>
        <p:nvSpPr>
          <p:cNvPr id="108" name="Google Shape;108;p10"/>
          <p:cNvSpPr/>
          <p:nvPr/>
        </p:nvSpPr>
        <p:spPr>
          <a:xfrm>
            <a:off x="490150" y="3640250"/>
            <a:ext cx="2571900" cy="7431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DATA SOURCES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000"/>
            </a:br>
            <a:r>
              <a:rPr lang="en-US" sz="1000"/>
              <a:t>…</a:t>
            </a:r>
            <a:endParaRPr sz="1000"/>
          </a:p>
        </p:txBody>
      </p:sp>
      <p:sp>
        <p:nvSpPr>
          <p:cNvPr id="109" name="Google Shape;109;p10"/>
          <p:cNvSpPr/>
          <p:nvPr/>
        </p:nvSpPr>
        <p:spPr>
          <a:xfrm>
            <a:off x="6201800" y="1225425"/>
            <a:ext cx="1661100" cy="857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STAKEHOLDER</a:t>
            </a:r>
            <a:endParaRPr b="1" sz="1200"/>
          </a:p>
        </p:txBody>
      </p:sp>
      <p:sp>
        <p:nvSpPr>
          <p:cNvPr id="110" name="Google Shape;110;p10"/>
          <p:cNvSpPr/>
          <p:nvPr/>
        </p:nvSpPr>
        <p:spPr>
          <a:xfrm>
            <a:off x="6201800" y="2195178"/>
            <a:ext cx="2778900" cy="857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RESOURCES</a:t>
            </a:r>
            <a:endParaRPr b="1" sz="1200"/>
          </a:p>
        </p:txBody>
      </p:sp>
      <p:sp>
        <p:nvSpPr>
          <p:cNvPr id="111" name="Google Shape;111;p10"/>
          <p:cNvSpPr/>
          <p:nvPr/>
        </p:nvSpPr>
        <p:spPr>
          <a:xfrm>
            <a:off x="6201800" y="3164928"/>
            <a:ext cx="2778900" cy="857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SUCCESS FACTORS</a:t>
            </a:r>
            <a:endParaRPr b="1" sz="1200"/>
          </a:p>
        </p:txBody>
      </p:sp>
      <p:cxnSp>
        <p:nvCxnSpPr>
          <p:cNvPr id="112" name="Google Shape;112;p10"/>
          <p:cNvCxnSpPr/>
          <p:nvPr/>
        </p:nvCxnSpPr>
        <p:spPr>
          <a:xfrm>
            <a:off x="6236514" y="4524404"/>
            <a:ext cx="2697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Google Shape;113;p10"/>
          <p:cNvSpPr/>
          <p:nvPr/>
        </p:nvSpPr>
        <p:spPr>
          <a:xfrm>
            <a:off x="6228825" y="4473058"/>
            <a:ext cx="105000" cy="105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8829425" y="4472304"/>
            <a:ext cx="105000" cy="105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0"/>
          <p:cNvSpPr/>
          <p:nvPr/>
        </p:nvSpPr>
        <p:spPr>
          <a:xfrm>
            <a:off x="6662258" y="4472304"/>
            <a:ext cx="105000" cy="105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0"/>
          <p:cNvSpPr/>
          <p:nvPr/>
        </p:nvSpPr>
        <p:spPr>
          <a:xfrm>
            <a:off x="7095692" y="4472304"/>
            <a:ext cx="105000" cy="105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0"/>
          <p:cNvSpPr/>
          <p:nvPr/>
        </p:nvSpPr>
        <p:spPr>
          <a:xfrm>
            <a:off x="7529125" y="4472304"/>
            <a:ext cx="105000" cy="105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0"/>
          <p:cNvSpPr/>
          <p:nvPr/>
        </p:nvSpPr>
        <p:spPr>
          <a:xfrm>
            <a:off x="7962558" y="4472304"/>
            <a:ext cx="105000" cy="105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0"/>
          <p:cNvSpPr/>
          <p:nvPr/>
        </p:nvSpPr>
        <p:spPr>
          <a:xfrm>
            <a:off x="8395992" y="4472304"/>
            <a:ext cx="105000" cy="105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0"/>
          <p:cNvSpPr txBox="1"/>
          <p:nvPr/>
        </p:nvSpPr>
        <p:spPr>
          <a:xfrm>
            <a:off x="6112375" y="4524346"/>
            <a:ext cx="798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"/>
              <a:t>low/complex</a:t>
            </a:r>
            <a:endParaRPr b="1" sz="700"/>
          </a:p>
        </p:txBody>
      </p:sp>
      <p:sp>
        <p:nvSpPr>
          <p:cNvPr id="121" name="Google Shape;121;p10"/>
          <p:cNvSpPr txBox="1"/>
          <p:nvPr/>
        </p:nvSpPr>
        <p:spPr>
          <a:xfrm>
            <a:off x="8176925" y="4524396"/>
            <a:ext cx="798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"/>
              <a:t>high/easy</a:t>
            </a:r>
            <a:endParaRPr b="1" sz="700"/>
          </a:p>
        </p:txBody>
      </p:sp>
      <p:sp>
        <p:nvSpPr>
          <p:cNvPr id="122" name="Google Shape;122;p10"/>
          <p:cNvSpPr/>
          <p:nvPr/>
        </p:nvSpPr>
        <p:spPr>
          <a:xfrm>
            <a:off x="3333350" y="3779575"/>
            <a:ext cx="2778900" cy="768900"/>
          </a:xfrm>
          <a:prstGeom prst="rect">
            <a:avLst/>
          </a:prstGeom>
          <a:solidFill>
            <a:srgbClr val="D5A6BD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RISK DIMENSION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900"/>
              <a:t>What is the risk of doing this?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900"/>
              <a:t>What is the risk of not doing this?</a:t>
            </a:r>
            <a:endParaRPr i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</p:txBody>
      </p:sp>
      <p:sp>
        <p:nvSpPr>
          <p:cNvPr id="123" name="Google Shape;123;p10"/>
          <p:cNvSpPr/>
          <p:nvPr/>
        </p:nvSpPr>
        <p:spPr>
          <a:xfrm>
            <a:off x="7962550" y="1225425"/>
            <a:ext cx="1018200" cy="8574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TYPE</a:t>
            </a:r>
            <a:endParaRPr b="1"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D30020"/>
      </a:dk2>
      <a:lt2>
        <a:srgbClr val="666666"/>
      </a:lt2>
      <a:accent1>
        <a:srgbClr val="EE0000"/>
      </a:accent1>
      <a:accent2>
        <a:srgbClr val="EFCC01"/>
      </a:accent2>
      <a:accent3>
        <a:srgbClr val="8E22A7"/>
      </a:accent3>
      <a:accent4>
        <a:srgbClr val="30F358"/>
      </a:accent4>
      <a:accent5>
        <a:srgbClr val="16DFDA"/>
      </a:accent5>
      <a:accent6>
        <a:srgbClr val="0345FF"/>
      </a:accent6>
      <a:hlink>
        <a:srgbClr val="99999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